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Quattrocento" panose="02020502030000000404" pitchFamily="18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6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name :
Vignesh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Movie Recommendation System using SVD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intelligent recommendations through collaborative filtering and matrix factorization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By: Vignesh R, Joel James, Aadhikasavan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Challenge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Problem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With thousands of movies available, users struggle to discover content that matches their unique preferences. Traditional browsing falls short in personalization.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624501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Goal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7118" y="4222552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a sophisticated recommendation engine that leverages user behavior patterns and preferences to deliver personalized movie suggestions.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10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Technical Approach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63785"/>
            <a:ext cx="4158734" cy="3432572"/>
          </a:xfrm>
          <a:prstGeom prst="roundRect">
            <a:avLst>
              <a:gd name="adj" fmla="val 1046"/>
            </a:avLst>
          </a:prstGeom>
          <a:solidFill>
            <a:srgbClr val="315251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90310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100507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860483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Singular Value Decomposition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707969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Matrix factorization technique to uncover latent features in user-movie interactions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663785"/>
            <a:ext cx="4158734" cy="3432572"/>
          </a:xfrm>
          <a:prstGeom prst="roundRect">
            <a:avLst>
              <a:gd name="adj" fmla="val 1046"/>
            </a:avLst>
          </a:prstGeom>
          <a:solidFill>
            <a:srgbClr val="315251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290310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3100507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860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Rating Filters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356021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Quality thresholds ensure recommended movies meet minimum rating standards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663785"/>
            <a:ext cx="4158853" cy="3432572"/>
          </a:xfrm>
          <a:prstGeom prst="roundRect">
            <a:avLst>
              <a:gd name="adj" fmla="val 1046"/>
            </a:avLst>
          </a:prstGeom>
          <a:solidFill>
            <a:srgbClr val="315251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290310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3100507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860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 Classification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356021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Category-based filtering allows users to narrow recommendations by preference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3655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hybrid approach combines collaborative filtering with content-based methods for optimal results.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17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408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MovieLens Dataset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55714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Ratings Data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54122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user_id, movie_id, rating, timestamp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20847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Source: ratings.dat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19255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Movies Data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117663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movie_id, title, genre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584388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Source: movies.dat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937772" y="2343626"/>
            <a:ext cx="328160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6K+</a:t>
            </a:r>
            <a:endParaRPr lang="en-US" sz="6200" dirty="0"/>
          </a:p>
        </p:txBody>
      </p:sp>
      <p:sp>
        <p:nvSpPr>
          <p:cNvPr id="11" name="Text 9"/>
          <p:cNvSpPr/>
          <p:nvPr/>
        </p:nvSpPr>
        <p:spPr>
          <a:xfrm>
            <a:off x="7170420" y="3432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Users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937772" y="4023836"/>
            <a:ext cx="3281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Active raters in dataset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518577" y="2343626"/>
            <a:ext cx="328160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4K+</a:t>
            </a:r>
            <a:endParaRPr lang="en-US" sz="6200" dirty="0"/>
          </a:p>
        </p:txBody>
      </p:sp>
      <p:sp>
        <p:nvSpPr>
          <p:cNvPr id="14" name="Text 12"/>
          <p:cNvSpPr/>
          <p:nvPr/>
        </p:nvSpPr>
        <p:spPr>
          <a:xfrm>
            <a:off x="10751225" y="3432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18577" y="4023836"/>
            <a:ext cx="3281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Across all genres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728115" y="5005268"/>
            <a:ext cx="328160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1M+</a:t>
            </a:r>
            <a:endParaRPr lang="en-US" sz="6200" dirty="0"/>
          </a:p>
        </p:txBody>
      </p:sp>
      <p:sp>
        <p:nvSpPr>
          <p:cNvPr id="17" name="Text 15"/>
          <p:cNvSpPr/>
          <p:nvPr/>
        </p:nvSpPr>
        <p:spPr>
          <a:xfrm>
            <a:off x="8960763" y="6094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Ratings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728115" y="6685478"/>
            <a:ext cx="3281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interactions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752" y="563642"/>
            <a:ext cx="6031944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Preprocessing Pipeline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752" y="1473875"/>
            <a:ext cx="1024890" cy="12297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548" y="1678781"/>
            <a:ext cx="241149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Data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33548" y="2103001"/>
            <a:ext cx="647950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 ratings and movies datasets using Pandas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52" y="2703671"/>
            <a:ext cx="1024890" cy="12297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548" y="2908578"/>
            <a:ext cx="241149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Merge &amp; Clean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33548" y="3332798"/>
            <a:ext cx="647950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Combine datasets and handle missing values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752" y="3933468"/>
            <a:ext cx="1024890" cy="12297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548" y="4138374"/>
            <a:ext cx="241149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Matrix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33548" y="4562594"/>
            <a:ext cx="647950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user-movie interaction matrix with pivot_table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398419" y="5547479"/>
            <a:ext cx="7319963" cy="196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9259"/>
            <a:ext cx="87797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Three Recommendation Strategies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72026"/>
            <a:ext cx="4158734" cy="3668316"/>
          </a:xfrm>
          <a:prstGeom prst="roundRect">
            <a:avLst>
              <a:gd name="adj" fmla="val 979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902506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5" name="Text 3"/>
          <p:cNvSpPr/>
          <p:nvPr/>
        </p:nvSpPr>
        <p:spPr>
          <a:xfrm>
            <a:off x="2737604" y="303716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07519" y="3859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Genre-Based Filtering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355425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 movies by user-specified genre, then rank by average rating to surface top-rated content within preferred categories.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872026"/>
            <a:ext cx="4158734" cy="3668316"/>
          </a:xfrm>
          <a:prstGeom prst="roundRect">
            <a:avLst>
              <a:gd name="adj" fmla="val 979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6253" y="2902506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7135654" y="303716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505569" y="3859887"/>
            <a:ext cx="2915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Rating-Based Selection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05569" y="4355425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 globally popular movies with highest average ratings across entire dataset—ideal for new users without history.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2872026"/>
            <a:ext cx="4158853" cy="3668316"/>
          </a:xfrm>
          <a:prstGeom prst="roundRect">
            <a:avLst>
              <a:gd name="adj" fmla="val 979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64303" y="2902506"/>
            <a:ext cx="4097893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5" name="Text 13"/>
          <p:cNvSpPr/>
          <p:nvPr/>
        </p:nvSpPr>
        <p:spPr>
          <a:xfrm>
            <a:off x="11533703" y="303716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9903619" y="3859887"/>
            <a:ext cx="35634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Collaborative Filtering (SVD)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3619" y="4355425"/>
            <a:ext cx="36192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Apply matrix factorization to discover latent patterns, calculate user similarity via cosine distance, and recommend based on similar users'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33274"/>
            <a:ext cx="60107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Streamlit User Interface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35580"/>
            <a:ext cx="263699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397210"/>
            <a:ext cx="26369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ID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Select target user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246959"/>
            <a:ext cx="26369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Filter by movie category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096708"/>
            <a:ext cx="26369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 Rating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Quality threshold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946457"/>
            <a:ext cx="26369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Count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Number of recommendations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2735580"/>
            <a:ext cx="728036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 Display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9552623" y="3397210"/>
            <a:ext cx="424755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results table with movie details, ratings, and genres. Users can dynamically switch between recommendation methods and see real-time updates.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552623" y="5527715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Sample dataset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preview enables exploration of underlying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10" y="629722"/>
            <a:ext cx="53879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 Output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01410" y="1761053"/>
            <a:ext cx="13027581" cy="972741"/>
          </a:xfrm>
          <a:prstGeom prst="roundRect">
            <a:avLst>
              <a:gd name="adj" fmla="val 3531"/>
            </a:avLst>
          </a:prstGeom>
          <a:solidFill>
            <a:srgbClr val="44170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7" y="2090618"/>
            <a:ext cx="286226" cy="2289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5550" y="2047161"/>
            <a:ext cx="1205448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ID:</a:t>
            </a:r>
            <a:r>
              <a:rPr lang="en-US" sz="18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1 | </a:t>
            </a:r>
            <a:r>
              <a:rPr lang="en-US" sz="180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Genre:</a:t>
            </a:r>
            <a:r>
              <a:rPr lang="en-US" sz="18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</a:t>
            </a:r>
            <a:r>
              <a:rPr lang="en-US" sz="18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| </a:t>
            </a:r>
            <a:r>
              <a:rPr lang="en-US" sz="180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5 Recommendations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801410" y="2991326"/>
            <a:ext cx="13027581" cy="4027646"/>
          </a:xfrm>
          <a:prstGeom prst="roundRect">
            <a:avLst>
              <a:gd name="adj" fmla="val 8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9030" y="2998946"/>
            <a:ext cx="13012341" cy="6560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38106" y="3143845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 ID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993708" y="3143845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Title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849201" y="3143845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Genre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1451669" y="3143845"/>
            <a:ext cx="214074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Avg Rating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9030" y="3654981"/>
            <a:ext cx="13012341" cy="671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38106" y="3799880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2571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993708" y="3799880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Matrix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849201" y="3799880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Action|Sci-Fi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1451669" y="3799880"/>
            <a:ext cx="21407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4.5</a:t>
            </a: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⭐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809030" y="4326255"/>
            <a:ext cx="13012341" cy="671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38106" y="4471154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1196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993708" y="4471154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 Wars: Empire Strikes Back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849201" y="4471154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Action|Adventure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1451669" y="4471154"/>
            <a:ext cx="21407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4.3</a:t>
            </a: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⭐</a:t>
            </a:r>
            <a:endParaRPr lang="en-US" sz="1800" dirty="0"/>
          </a:p>
        </p:txBody>
      </p:sp>
      <p:sp>
        <p:nvSpPr>
          <p:cNvPr id="22" name="Shape 19"/>
          <p:cNvSpPr/>
          <p:nvPr/>
        </p:nvSpPr>
        <p:spPr>
          <a:xfrm>
            <a:off x="809030" y="4997529"/>
            <a:ext cx="13012341" cy="671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38106" y="5142428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260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2993708" y="5142428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Raiders of the Lost Ark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8849201" y="5142428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Action|Adventure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11451669" y="5142428"/>
            <a:ext cx="21407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4.2</a:t>
            </a: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⭐</a:t>
            </a:r>
            <a:endParaRPr lang="en-US" sz="1800" dirty="0"/>
          </a:p>
        </p:txBody>
      </p:sp>
      <p:sp>
        <p:nvSpPr>
          <p:cNvPr id="27" name="Shape 24"/>
          <p:cNvSpPr/>
          <p:nvPr/>
        </p:nvSpPr>
        <p:spPr>
          <a:xfrm>
            <a:off x="809030" y="5668804"/>
            <a:ext cx="13012341" cy="671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038106" y="5813703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1210</a:t>
            </a:r>
            <a:endParaRPr lang="en-US" sz="1800" dirty="0"/>
          </a:p>
        </p:txBody>
      </p:sp>
      <p:sp>
        <p:nvSpPr>
          <p:cNvPr id="29" name="Text 26"/>
          <p:cNvSpPr/>
          <p:nvPr/>
        </p:nvSpPr>
        <p:spPr>
          <a:xfrm>
            <a:off x="2993708" y="5813703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Terminator 2: Judgment Day</a:t>
            </a:r>
            <a:endParaRPr lang="en-US" sz="1800" dirty="0"/>
          </a:p>
        </p:txBody>
      </p:sp>
      <p:sp>
        <p:nvSpPr>
          <p:cNvPr id="30" name="Text 27"/>
          <p:cNvSpPr/>
          <p:nvPr/>
        </p:nvSpPr>
        <p:spPr>
          <a:xfrm>
            <a:off x="8849201" y="5813703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Action|Sci-Fi</a:t>
            </a:r>
            <a:endParaRPr lang="en-US" sz="1800" dirty="0"/>
          </a:p>
        </p:txBody>
      </p:sp>
      <p:sp>
        <p:nvSpPr>
          <p:cNvPr id="31" name="Text 28"/>
          <p:cNvSpPr/>
          <p:nvPr/>
        </p:nvSpPr>
        <p:spPr>
          <a:xfrm>
            <a:off x="11451669" y="5813703"/>
            <a:ext cx="21407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4.1</a:t>
            </a: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⭐</a:t>
            </a:r>
            <a:endParaRPr lang="en-US" sz="1800" dirty="0"/>
          </a:p>
        </p:txBody>
      </p:sp>
      <p:sp>
        <p:nvSpPr>
          <p:cNvPr id="32" name="Shape 29"/>
          <p:cNvSpPr/>
          <p:nvPr/>
        </p:nvSpPr>
        <p:spPr>
          <a:xfrm>
            <a:off x="809030" y="6340078"/>
            <a:ext cx="13012341" cy="671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038106" y="6484977"/>
            <a:ext cx="149006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1270</a:t>
            </a:r>
            <a:endParaRPr lang="en-US" sz="1800" dirty="0"/>
          </a:p>
        </p:txBody>
      </p:sp>
      <p:sp>
        <p:nvSpPr>
          <p:cNvPr id="34" name="Text 31"/>
          <p:cNvSpPr/>
          <p:nvPr/>
        </p:nvSpPr>
        <p:spPr>
          <a:xfrm>
            <a:off x="2993708" y="6484977"/>
            <a:ext cx="538995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Die Hard</a:t>
            </a:r>
            <a:endParaRPr lang="en-US" sz="1800" dirty="0"/>
          </a:p>
        </p:txBody>
      </p:sp>
      <p:sp>
        <p:nvSpPr>
          <p:cNvPr id="35" name="Text 32"/>
          <p:cNvSpPr/>
          <p:nvPr/>
        </p:nvSpPr>
        <p:spPr>
          <a:xfrm>
            <a:off x="8849201" y="6484977"/>
            <a:ext cx="2136934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Action|Thriller</a:t>
            </a:r>
            <a:endParaRPr lang="en-US" sz="1800" dirty="0"/>
          </a:p>
        </p:txBody>
      </p:sp>
      <p:sp>
        <p:nvSpPr>
          <p:cNvPr id="36" name="Text 33"/>
          <p:cNvSpPr/>
          <p:nvPr/>
        </p:nvSpPr>
        <p:spPr>
          <a:xfrm>
            <a:off x="11451669" y="6484977"/>
            <a:ext cx="21407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4.0</a:t>
            </a: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⭐</a:t>
            </a:r>
            <a:endParaRPr lang="en-US" sz="1800" dirty="0"/>
          </a:p>
        </p:txBody>
      </p:sp>
      <p:sp>
        <p:nvSpPr>
          <p:cNvPr id="37" name="Text 34"/>
          <p:cNvSpPr/>
          <p:nvPr/>
        </p:nvSpPr>
        <p:spPr>
          <a:xfrm>
            <a:off x="801410" y="7276505"/>
            <a:ext cx="13027581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Recommendations are personalized based on user's viewing history and preferences of similar users.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04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Combines genre filtering, rating thresholds, and collaborative filtering for robust recommendations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13824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SVD efficiently handles large sparse matrices with millions of ratings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88293"/>
            <a:ext cx="28436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User-Centric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8383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Streamlit provides intuitive controls and real-time interaction for optimal user experience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488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SATHISH KUMAR</cp:lastModifiedBy>
  <cp:revision>4</cp:revision>
  <dcterms:created xsi:type="dcterms:W3CDTF">2025-10-25T04:23:30Z</dcterms:created>
  <dcterms:modified xsi:type="dcterms:W3CDTF">2025-10-25T04:47:06Z</dcterms:modified>
</cp:coreProperties>
</file>